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4" r:id="rId3"/>
    <p:sldId id="257" r:id="rId4"/>
    <p:sldId id="258" r:id="rId5"/>
    <p:sldId id="261" r:id="rId6"/>
    <p:sldId id="262" r:id="rId7"/>
    <p:sldId id="263" r:id="rId8"/>
    <p:sldId id="297" r:id="rId9"/>
    <p:sldId id="264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85" r:id="rId18"/>
    <p:sldId id="276" r:id="rId19"/>
    <p:sldId id="278" r:id="rId20"/>
    <p:sldId id="286" r:id="rId21"/>
    <p:sldId id="280" r:id="rId22"/>
    <p:sldId id="282" r:id="rId23"/>
    <p:sldId id="284" r:id="rId24"/>
    <p:sldId id="288" r:id="rId25"/>
    <p:sldId id="290" r:id="rId26"/>
    <p:sldId id="291" r:id="rId27"/>
    <p:sldId id="292" r:id="rId28"/>
    <p:sldId id="293" r:id="rId2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>
        <p:scale>
          <a:sx n="75" d="100"/>
          <a:sy n="75" d="100"/>
        </p:scale>
        <p:origin x="-210" y="-8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587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668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44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266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57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66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807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009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947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710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78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1E6A-0202-4B34-AAA8-6BD8009FB782}" type="datetimeFigureOut">
              <a:rPr lang="pl-PL" smtClean="0"/>
              <a:t>2015-03-16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9126-625B-4AE4-96A0-D56B09857F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923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955204" y="404664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Układ zasilania bezprzewodowej stacji pogodowej – część sprzętowa</a:t>
            </a:r>
            <a:endParaRPr lang="pl-PL" sz="3600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-1620688" y="303710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/>
              <a:t>Wykonawca : </a:t>
            </a:r>
            <a:r>
              <a:rPr lang="pl-PL" dirty="0" smtClean="0"/>
              <a:t>Seweryn Kwieciński</a:t>
            </a:r>
            <a:endParaRPr lang="pl-PL" b="1" dirty="0"/>
          </a:p>
        </p:txBody>
      </p:sp>
      <p:sp>
        <p:nvSpPr>
          <p:cNvPr id="8" name="pole tekstowe 7"/>
          <p:cNvSpPr txBox="1"/>
          <p:nvPr/>
        </p:nvSpPr>
        <p:spPr>
          <a:xfrm>
            <a:off x="763960" y="6021288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l-PL" b="1" dirty="0"/>
          </a:p>
        </p:txBody>
      </p:sp>
      <p:sp>
        <p:nvSpPr>
          <p:cNvPr id="9" name="pole tekstowe 8"/>
          <p:cNvSpPr txBox="1"/>
          <p:nvPr/>
        </p:nvSpPr>
        <p:spPr>
          <a:xfrm>
            <a:off x="-820216" y="266777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 smtClean="0"/>
              <a:t>Prowadzący: </a:t>
            </a:r>
            <a:r>
              <a:rPr lang="pl-PL" dirty="0"/>
              <a:t>dr hab. inż. Andrzej Bień prof. n. AGH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0996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Nadążność za słońcem</a:t>
            </a:r>
            <a:endParaRPr lang="pl-PL" sz="3600" b="1" dirty="0"/>
          </a:p>
        </p:txBody>
      </p:sp>
      <p:pic>
        <p:nvPicPr>
          <p:cNvPr id="6" name="Obraz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3456384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ole tekstowe 7"/>
          <p:cNvSpPr txBox="1"/>
          <p:nvPr/>
        </p:nvSpPr>
        <p:spPr>
          <a:xfrm>
            <a:off x="4660122" y="1196752"/>
            <a:ext cx="3800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2000" dirty="0"/>
              <a:t>silniczek DC z wbudowaną przekładnią o redukcji 610-krotnej </a:t>
            </a:r>
            <a:endParaRPr lang="pl-PL" sz="2000" dirty="0" smtClean="0"/>
          </a:p>
          <a:p>
            <a:pPr marL="285750" indent="-285750">
              <a:buFontTx/>
              <a:buChar char="-"/>
            </a:pPr>
            <a:endParaRPr lang="pl-PL" sz="2000" dirty="0"/>
          </a:p>
          <a:p>
            <a:pPr marL="285750" indent="-285750">
              <a:buFontTx/>
              <a:buChar char="-"/>
            </a:pPr>
            <a:r>
              <a:rPr lang="pl-PL" sz="2000" dirty="0" smtClean="0"/>
              <a:t>Sterowanie z mostka H</a:t>
            </a:r>
          </a:p>
          <a:p>
            <a:pPr marL="285750" indent="-285750">
              <a:buFontTx/>
              <a:buChar char="-"/>
            </a:pPr>
            <a:endParaRPr lang="pl-PL" sz="2000" dirty="0"/>
          </a:p>
          <a:p>
            <a:pPr marL="285750" indent="-285750">
              <a:buFontTx/>
              <a:buChar char="-"/>
            </a:pPr>
            <a:r>
              <a:rPr lang="pl-PL" sz="2000" dirty="0" smtClean="0"/>
              <a:t>Przy </a:t>
            </a:r>
            <a:r>
              <a:rPr lang="pl-PL" sz="2000" dirty="0"/>
              <a:t>zasilaniu 3V pobór prądu wynosi w pomiędzy </a:t>
            </a:r>
            <a:r>
              <a:rPr lang="pl-PL" sz="2000" dirty="0" smtClean="0"/>
              <a:t>5-7mA</a:t>
            </a:r>
          </a:p>
          <a:p>
            <a:pPr marL="285750" indent="-285750">
              <a:buFontTx/>
              <a:buChar char="-"/>
            </a:pPr>
            <a:endParaRPr lang="pl-PL" sz="2000" dirty="0"/>
          </a:p>
          <a:p>
            <a:pPr marL="285750" indent="-285750">
              <a:buFontTx/>
              <a:buChar char="-"/>
            </a:pPr>
            <a:r>
              <a:rPr lang="pl-PL" sz="2000" dirty="0"/>
              <a:t>Wał silnika sprzęgnięty jest z wałem na którym znajduje się ogniwo fotowoltaiczne poprzez listwę zaciskową na przewód 2,5mm</a:t>
            </a:r>
            <a:r>
              <a:rPr lang="pl-PL" sz="2000" baseline="30000" dirty="0"/>
              <a:t>2</a:t>
            </a:r>
            <a:endParaRPr lang="pl-PL" sz="2000" dirty="0" smtClean="0"/>
          </a:p>
          <a:p>
            <a:pPr marL="285750" indent="-285750">
              <a:buFontTx/>
              <a:buChar char="-"/>
            </a:pPr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39862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Panel fotowoltaiczny - nadążność</a:t>
            </a:r>
            <a:endParaRPr lang="pl-PL" sz="3600" b="1" dirty="0"/>
          </a:p>
        </p:txBody>
      </p:sp>
      <p:sp>
        <p:nvSpPr>
          <p:cNvPr id="2" name="pole tekstowe 1"/>
          <p:cNvSpPr txBox="1"/>
          <p:nvPr/>
        </p:nvSpPr>
        <p:spPr>
          <a:xfrm>
            <a:off x="4433665" y="1340768"/>
            <a:ext cx="41394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Układ elektroniczny nie wie w jakim położeniu znajduje się aktualnie wał z ogniwem. </a:t>
            </a:r>
            <a:endParaRPr lang="pl-PL" sz="2000" dirty="0" smtClean="0"/>
          </a:p>
          <a:p>
            <a:endParaRPr lang="pl-PL" sz="2000" dirty="0" smtClean="0"/>
          </a:p>
          <a:p>
            <a:r>
              <a:rPr lang="pl-PL" sz="2000" dirty="0" smtClean="0"/>
              <a:t>Przez to wał z ogniwem zacznie dobijać do swojego skrajnego położenia.  Mogło by to doprowadzić do ukręcenia wału lub spalenia twornika albo komutatora. </a:t>
            </a:r>
          </a:p>
          <a:p>
            <a:endParaRPr lang="pl-PL" sz="2000" dirty="0"/>
          </a:p>
          <a:p>
            <a:r>
              <a:rPr lang="pl-PL" sz="2000" dirty="0" smtClean="0"/>
              <a:t>Należy </a:t>
            </a:r>
            <a:r>
              <a:rPr lang="pl-PL" sz="2000" dirty="0"/>
              <a:t>zatem przesłać informacje do układu elektronicznego o momencie kiedy panel będzie zbliżał się do swojego skrajnego położenia</a:t>
            </a:r>
            <a:endParaRPr lang="pl-PL" sz="2000" dirty="0" smtClean="0"/>
          </a:p>
        </p:txBody>
      </p:sp>
      <p:pic>
        <p:nvPicPr>
          <p:cNvPr id="6" name="Obraz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0" y="1564637"/>
            <a:ext cx="3456384" cy="2944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2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Układ elektroniczny – o co chodzi</a:t>
            </a:r>
            <a:endParaRPr lang="pl-PL" sz="3600" b="1" dirty="0"/>
          </a:p>
        </p:txBody>
      </p:sp>
      <p:pic>
        <p:nvPicPr>
          <p:cNvPr id="2109" name="Picture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6185010" cy="526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/>
              <a:t>Układ elektroniczny – o co chodzi</a:t>
            </a:r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050995"/>
            <a:ext cx="5759450" cy="52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PCB – rozmieszczenie elementów</a:t>
            </a:r>
            <a:endParaRPr lang="pl-PL" sz="3600" b="1" dirty="0"/>
          </a:p>
        </p:txBody>
      </p:sp>
      <p:pic>
        <p:nvPicPr>
          <p:cNvPr id="5" name="Obraz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24" y="1050995"/>
            <a:ext cx="6648996" cy="5002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2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Ładowarka Li-</a:t>
            </a:r>
            <a:r>
              <a:rPr lang="pl-PL" sz="3600" b="1" dirty="0" err="1" smtClean="0"/>
              <a:t>Poly</a:t>
            </a:r>
            <a:r>
              <a:rPr lang="pl-PL" sz="3600" b="1" dirty="0" smtClean="0"/>
              <a:t> - </a:t>
            </a:r>
            <a:r>
              <a:rPr lang="pl-PL" sz="3600" b="1" dirty="0"/>
              <a:t> ADP2291</a:t>
            </a:r>
          </a:p>
        </p:txBody>
      </p:sp>
      <p:pic>
        <p:nvPicPr>
          <p:cNvPr id="5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39" y="3091571"/>
            <a:ext cx="575310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/>
          <p:cNvSpPr txBox="1"/>
          <p:nvPr/>
        </p:nvSpPr>
        <p:spPr>
          <a:xfrm>
            <a:off x="752854" y="1196752"/>
            <a:ext cx="7820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- Element wykonawczy:  tranzystor </a:t>
            </a:r>
            <a:r>
              <a:rPr lang="pl-PL" sz="2000" dirty="0"/>
              <a:t>N-MOSFET </a:t>
            </a:r>
            <a:r>
              <a:rPr lang="pl-PL" sz="2000" dirty="0" smtClean="0"/>
              <a:t>AP2301</a:t>
            </a:r>
          </a:p>
          <a:p>
            <a:r>
              <a:rPr lang="pl-PL" sz="2000" dirty="0" smtClean="0"/>
              <a:t>- Rozpoczęcie ładowania: </a:t>
            </a:r>
            <a:r>
              <a:rPr lang="pl-PL" sz="2000" dirty="0" err="1"/>
              <a:t>Uwy</a:t>
            </a:r>
            <a:r>
              <a:rPr lang="pl-PL" sz="2000" dirty="0"/>
              <a:t>&gt;=Ubat+165mV </a:t>
            </a:r>
            <a:endParaRPr lang="pl-PL" sz="2000" dirty="0" smtClean="0"/>
          </a:p>
          <a:p>
            <a:r>
              <a:rPr lang="pl-PL" sz="2000" dirty="0" smtClean="0"/>
              <a:t>- Praca normalna: (­</a:t>
            </a:r>
            <a:r>
              <a:rPr lang="pl-PL" sz="2000" dirty="0" err="1" smtClean="0"/>
              <a:t>Vbat</a:t>
            </a:r>
            <a:r>
              <a:rPr lang="pl-PL" sz="2000" dirty="0" smtClean="0"/>
              <a:t>&gt;2,8V) </a:t>
            </a:r>
            <a:r>
              <a:rPr lang="pl-PL" sz="2000" dirty="0" err="1" smtClean="0"/>
              <a:t>Ibat</a:t>
            </a:r>
            <a:r>
              <a:rPr lang="pl-PL" sz="2000" dirty="0" smtClean="0"/>
              <a:t>=</a:t>
            </a:r>
            <a:r>
              <a:rPr lang="pl-PL" sz="2000" dirty="0" err="1" smtClean="0"/>
              <a:t>I</a:t>
            </a:r>
            <a:r>
              <a:rPr lang="pl-PL" sz="2000" baseline="-25000" dirty="0" err="1" smtClean="0"/>
              <a:t>max</a:t>
            </a:r>
            <a:endParaRPr lang="pl-PL" sz="2000" dirty="0" smtClean="0"/>
          </a:p>
          <a:p>
            <a:r>
              <a:rPr lang="pl-PL" sz="2000" dirty="0" smtClean="0"/>
              <a:t>- Koniec ładowania (faza CV) jeśli </a:t>
            </a:r>
            <a:r>
              <a:rPr lang="pl-PL" sz="2000" dirty="0" err="1" smtClean="0"/>
              <a:t>Imax</a:t>
            </a:r>
            <a:r>
              <a:rPr lang="pl-PL" sz="2000" dirty="0" smtClean="0"/>
              <a:t>/10 oraz </a:t>
            </a:r>
            <a:r>
              <a:rPr lang="pl-PL" sz="2000" dirty="0" err="1" smtClean="0"/>
              <a:t>Vbat</a:t>
            </a:r>
            <a:r>
              <a:rPr lang="pl-PL" sz="2000" dirty="0" smtClean="0"/>
              <a:t>&gt;4,1V – koniec</a:t>
            </a:r>
          </a:p>
          <a:p>
            <a:r>
              <a:rPr lang="pl-PL" sz="2000" dirty="0" smtClean="0"/>
              <a:t>- Ustawianie prądu ładowania </a:t>
            </a:r>
            <a:r>
              <a:rPr lang="pl-PL" sz="2000" dirty="0" err="1"/>
              <a:t>I­max</a:t>
            </a:r>
            <a:r>
              <a:rPr lang="pl-PL" sz="2000" dirty="0"/>
              <a:t>=150mV/</a:t>
            </a:r>
            <a:r>
              <a:rPr lang="pl-PL" sz="2000" dirty="0" err="1"/>
              <a:t>Rsns</a:t>
            </a:r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23552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11560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sz="3600" b="1" dirty="0"/>
              <a:t>Układ nadzoru ogniwa DW01-P (PCM)</a:t>
            </a:r>
            <a:endParaRPr lang="pl-PL" sz="36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752854" y="1196752"/>
            <a:ext cx="782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Zabezpieczenie przed: zniszczeniem, zmniejszeniem </a:t>
            </a:r>
            <a:r>
              <a:rPr lang="pl-PL" sz="2000" dirty="0"/>
              <a:t>żywotności poprzez pobieranie za dużego prądu czy nadmiernie naładowanie lub rozładowanie ogniwa. </a:t>
            </a:r>
            <a:endParaRPr lang="pl-PL" sz="2000" dirty="0" smtClean="0"/>
          </a:p>
        </p:txBody>
      </p:sp>
      <p:pic>
        <p:nvPicPr>
          <p:cNvPr id="6" name="Obraz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5497397" cy="3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11560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sz="3600" b="1" dirty="0"/>
              <a:t>Układ nadzoru ogniwa DW01-P (PCM)</a:t>
            </a:r>
            <a:endParaRPr lang="pl-PL" sz="3600" dirty="0"/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39102" y="3717032"/>
            <a:ext cx="5885225" cy="3140968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46" y="1050995"/>
            <a:ext cx="5821936" cy="28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40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11560" y="404663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Pomiar prądu – MAX9611</a:t>
            </a:r>
            <a:endParaRPr lang="pl-PL" sz="3600" b="1" dirty="0"/>
          </a:p>
        </p:txBody>
      </p:sp>
      <p:pic>
        <p:nvPicPr>
          <p:cNvPr id="6" name="Obraz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8" y="2852936"/>
            <a:ext cx="3384376" cy="3271371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752854" y="1196752"/>
            <a:ext cx="7820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l-PL" sz="2000" dirty="0" smtClean="0"/>
              <a:t>wzmacniacz </a:t>
            </a:r>
            <a:r>
              <a:rPr lang="pl-PL" sz="2000" dirty="0"/>
              <a:t>pomiarowy typu high-</a:t>
            </a:r>
            <a:r>
              <a:rPr lang="pl-PL" sz="2000" dirty="0" err="1"/>
              <a:t>side</a:t>
            </a:r>
            <a:r>
              <a:rPr lang="pl-PL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sygnał </a:t>
            </a:r>
            <a:r>
              <a:rPr lang="pl-PL" sz="2000" dirty="0"/>
              <a:t>wejściowy podłącza się do dwóch wejść różnicowych, a wzmocnienie jest ustalone na drodze cyfrowej</a:t>
            </a:r>
            <a:r>
              <a:rPr lang="pl-PL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pl-PL" sz="2000" dirty="0"/>
              <a:t>wewnętrzną sieć rezystorów sprzężenia </a:t>
            </a:r>
            <a:r>
              <a:rPr lang="pl-PL" sz="2000" dirty="0" smtClean="0"/>
              <a:t>zwrotnego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komunikacja po I2C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3" name="Obi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813484"/>
              </p:ext>
            </p:extLst>
          </p:nvPr>
        </p:nvGraphicFramePr>
        <p:xfrm>
          <a:off x="5041977" y="3046891"/>
          <a:ext cx="3499772" cy="288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Obraz - mapa bitowa" r:id="rId4" imgW="9364382" imgH="7706801" progId="Paint.Picture">
                  <p:embed/>
                </p:oleObj>
              </mc:Choice>
              <mc:Fallback>
                <p:oleObj name="Obraz - mapa bitowa" r:id="rId4" imgW="9364382" imgH="7706801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77" y="3046891"/>
                        <a:ext cx="3499772" cy="28834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21350" y="404664"/>
            <a:ext cx="781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sz="2800" b="1" dirty="0"/>
              <a:t>Stabilizator MAX8510 </a:t>
            </a:r>
            <a:r>
              <a:rPr lang="pl-PL" sz="2800" b="1" dirty="0" smtClean="0"/>
              <a:t>3,3V </a:t>
            </a:r>
            <a:r>
              <a:rPr lang="pl-PL" sz="2800" b="1" dirty="0"/>
              <a:t>LDO z komparatorem podnapięciowym  opartym na MAX9041</a:t>
            </a:r>
            <a:endParaRPr lang="pl-PL" sz="2800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7365" y="3573016"/>
            <a:ext cx="6352094" cy="2832494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593304" y="1404299"/>
            <a:ext cx="782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l-PL" sz="2000" dirty="0" smtClean="0"/>
              <a:t>Zasilanie wszystkich układów z części cyfrowej oraz większość z analogowej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prąd spoczynkowy 40uA</a:t>
            </a:r>
          </a:p>
          <a:p>
            <a:pPr marL="342900" indent="-342900">
              <a:buFontTx/>
              <a:buChar char="-"/>
            </a:pPr>
            <a:r>
              <a:rPr lang="pl-PL" sz="2000" dirty="0" err="1" smtClean="0"/>
              <a:t>Imax</a:t>
            </a:r>
            <a:r>
              <a:rPr lang="pl-PL" sz="2000" dirty="0" smtClean="0"/>
              <a:t>=120mA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Zabezpieczenie </a:t>
            </a:r>
            <a:r>
              <a:rPr lang="pl-PL" sz="2000" dirty="0" err="1" smtClean="0"/>
              <a:t>nadprądowe</a:t>
            </a:r>
            <a:r>
              <a:rPr lang="pl-PL" sz="2000" dirty="0" smtClean="0"/>
              <a:t> i termiczne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P-MOSFET jako stopień wyjściowy</a:t>
            </a:r>
          </a:p>
        </p:txBody>
      </p:sp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899592" y="260648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Plan omawiania</a:t>
            </a:r>
            <a:endParaRPr lang="pl-PL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251520" y="904837"/>
            <a:ext cx="6984776" cy="972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b="1" dirty="0" smtClean="0"/>
              <a:t>Część mechaniczna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Turbina wiatrowa – silnik krokowy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Układ prostowniczy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Sprzęgło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Ster tylny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Panel fotowoltaiczny</a:t>
            </a:r>
          </a:p>
          <a:p>
            <a:pPr marL="742950" lvl="1" indent="-285750">
              <a:buFontTx/>
              <a:buChar char="-"/>
            </a:pPr>
            <a:r>
              <a:rPr lang="pl-PL" dirty="0" smtClean="0"/>
              <a:t>Nadążność za słońcem</a:t>
            </a:r>
          </a:p>
          <a:p>
            <a:pPr lvl="1"/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b="1" dirty="0" smtClean="0"/>
              <a:t>Część elektryczna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O co chodzi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Ładowarka </a:t>
            </a:r>
            <a:r>
              <a:rPr lang="pl-PL" dirty="0" smtClean="0"/>
              <a:t>Li-</a:t>
            </a:r>
            <a:r>
              <a:rPr lang="pl-PL" dirty="0" err="1" smtClean="0"/>
              <a:t>Poly</a:t>
            </a:r>
            <a:endParaRPr lang="pl-PL" dirty="0"/>
          </a:p>
          <a:p>
            <a:pPr marL="742950" lvl="1" indent="-285750">
              <a:buFontTx/>
              <a:buChar char="-"/>
            </a:pPr>
            <a:r>
              <a:rPr lang="pl-PL" dirty="0"/>
              <a:t>Układ nadzoru ogniwa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Pomiar prądu wiatraka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Stabilizator z komparatorem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Zabezpieczenie nadnapięciowe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Ogniwo Li-</a:t>
            </a:r>
            <a:r>
              <a:rPr lang="pl-PL" dirty="0" err="1"/>
              <a:t>Poly</a:t>
            </a:r>
            <a:endParaRPr lang="pl-PL" dirty="0"/>
          </a:p>
          <a:p>
            <a:pPr marL="742950" lvl="1" indent="-285750">
              <a:buFontTx/>
              <a:buChar char="-"/>
            </a:pPr>
            <a:r>
              <a:rPr lang="pl-PL" dirty="0" smtClean="0"/>
              <a:t>Przetwornica </a:t>
            </a:r>
            <a:r>
              <a:rPr lang="pl-PL" dirty="0"/>
              <a:t>impulsowa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Pomiar parametrów baterii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Układ fotorezystorów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Mostek H</a:t>
            </a:r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b="1" dirty="0" smtClean="0"/>
          </a:p>
          <a:p>
            <a:pPr marL="285750" indent="-285750">
              <a:buFontTx/>
              <a:buChar char="-"/>
            </a:pPr>
            <a:endParaRPr lang="pl-PL" b="1" dirty="0"/>
          </a:p>
          <a:p>
            <a:pPr marL="285750" indent="-285750">
              <a:buFontTx/>
              <a:buChar char="-"/>
            </a:pPr>
            <a:endParaRPr lang="pl-PL" dirty="0" smtClean="0"/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20" y="893636"/>
            <a:ext cx="3895511" cy="57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3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21350" y="404664"/>
            <a:ext cx="781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sz="2800" b="1" dirty="0"/>
              <a:t>Stabilizator MAX8510 </a:t>
            </a:r>
            <a:r>
              <a:rPr lang="pl-PL" sz="2800" b="1" dirty="0" smtClean="0"/>
              <a:t>3,3V </a:t>
            </a:r>
            <a:r>
              <a:rPr lang="pl-PL" sz="2800" b="1" dirty="0"/>
              <a:t>LDO z komparatorem podnapięciowym  opartym na MAX9041</a:t>
            </a:r>
            <a:endParaRPr lang="pl-PL" sz="280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603158" y="1700808"/>
            <a:ext cx="78202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l-PL" sz="2000" dirty="0"/>
              <a:t>Stabilizator  posiada dodatkowy pin SHDN/ który po podaniu stanu niskiego (poniżej 0,4V) wyłączy regulator. </a:t>
            </a:r>
            <a:endParaRPr lang="pl-PL" sz="2000" dirty="0" smtClean="0"/>
          </a:p>
          <a:p>
            <a:pPr marL="342900" indent="-342900">
              <a:buFontTx/>
              <a:buChar char="-"/>
            </a:pPr>
            <a:r>
              <a:rPr lang="pl-PL" sz="2000" dirty="0"/>
              <a:t>komparator z wbudowanym wewnętrznym napięciem odniesienia o wartości 2.048V</a:t>
            </a:r>
            <a:r>
              <a:rPr lang="pl-PL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 niski pobór </a:t>
            </a:r>
            <a:r>
              <a:rPr lang="pl-PL" sz="2000" dirty="0"/>
              <a:t>prądu (standardowo 47uA</a:t>
            </a:r>
            <a:r>
              <a:rPr lang="pl-PL" sz="20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Komparator </a:t>
            </a:r>
            <a:r>
              <a:rPr lang="pl-PL" sz="2000" dirty="0" err="1" smtClean="0"/>
              <a:t>Rail</a:t>
            </a:r>
            <a:r>
              <a:rPr lang="pl-PL" sz="2000" dirty="0" smtClean="0"/>
              <a:t>-to-</a:t>
            </a:r>
            <a:r>
              <a:rPr lang="pl-PL" sz="2000" dirty="0" err="1" smtClean="0"/>
              <a:t>Rail</a:t>
            </a:r>
            <a:r>
              <a:rPr lang="pl-PL" sz="2000" dirty="0" smtClean="0"/>
              <a:t> (praca przy masie)</a:t>
            </a:r>
          </a:p>
          <a:p>
            <a:pPr marL="342900" indent="-342900">
              <a:buFontTx/>
              <a:buChar char="-"/>
            </a:pPr>
            <a:r>
              <a:rPr lang="pl-PL" sz="2000" dirty="0" smtClean="0"/>
              <a:t>Wewnętrzna histereza 3mV</a:t>
            </a:r>
          </a:p>
        </p:txBody>
      </p:sp>
      <p:pic>
        <p:nvPicPr>
          <p:cNvPr id="7" name="Obraz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41" y="3429000"/>
            <a:ext cx="336447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/>
              <a:t>Zabezpieczenie nadnapięciowe wejścia</a:t>
            </a:r>
            <a:endParaRPr lang="pl-PL" sz="36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752854" y="1196752"/>
            <a:ext cx="78202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- Pod </a:t>
            </a:r>
            <a:r>
              <a:rPr lang="pl-PL" sz="2000" dirty="0"/>
              <a:t>obciążeniem napięcie samo ustala się na odpowiednim poziomie. Jeśli obciążenie spada napięcie wzrasta i na biegu jałowym może wynieść nawet </a:t>
            </a:r>
            <a:r>
              <a:rPr lang="pl-PL" sz="2000" b="1" dirty="0"/>
              <a:t>30V. </a:t>
            </a:r>
            <a:r>
              <a:rPr lang="pl-PL" sz="2000" dirty="0"/>
              <a:t>Stanie się tak gdy ogniwo będzie w pełni naładowane</a:t>
            </a:r>
            <a:r>
              <a:rPr lang="pl-PL" sz="2000" dirty="0" smtClean="0"/>
              <a:t>.</a:t>
            </a:r>
          </a:p>
          <a:p>
            <a:endParaRPr lang="pl-PL" sz="2000" dirty="0" smtClean="0"/>
          </a:p>
          <a:p>
            <a:r>
              <a:rPr lang="pl-PL" sz="2000" dirty="0" smtClean="0"/>
              <a:t>- Gdy napięcie przekroczy 4,5V (ustawienie pot. R1) tranzystor będzie pracował, energia </a:t>
            </a:r>
            <a:r>
              <a:rPr lang="pl-PL" sz="2000" dirty="0"/>
              <a:t>wydziela się na tranzystorze Q1</a:t>
            </a:r>
          </a:p>
          <a:p>
            <a:endParaRPr lang="pl-PL" sz="2000" dirty="0" smtClean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1982" y="3522468"/>
            <a:ext cx="3738010" cy="2482851"/>
          </a:xfrm>
          <a:prstGeom prst="rect">
            <a:avLst/>
          </a:prstGeom>
        </p:spPr>
      </p:pic>
      <p:pic>
        <p:nvPicPr>
          <p:cNvPr id="8" name="Obraz 7"/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3522468"/>
            <a:ext cx="2860040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21350" y="398567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/>
              <a:t>Ogniwo Li-</a:t>
            </a:r>
            <a:r>
              <a:rPr lang="pl-PL" sz="3600" b="1" dirty="0" err="1"/>
              <a:t>Poly</a:t>
            </a:r>
            <a:endParaRPr lang="pl-PL" sz="36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5220072" y="1196752"/>
            <a:ext cx="33529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Great </a:t>
            </a:r>
            <a:r>
              <a:rPr lang="en-US" sz="2000" dirty="0"/>
              <a:t>Power 3500mAh, 3,7V </a:t>
            </a:r>
            <a:r>
              <a:rPr lang="en-US" sz="2000" dirty="0" smtClean="0"/>
              <a:t>MH27311</a:t>
            </a:r>
            <a:endParaRPr lang="pl-PL" sz="2000" dirty="0" smtClean="0"/>
          </a:p>
          <a:p>
            <a:pPr marL="342900" indent="-342900">
              <a:buFontTx/>
              <a:buChar char="-"/>
            </a:pPr>
            <a:endParaRPr lang="pl-PL" sz="2000" dirty="0"/>
          </a:p>
          <a:p>
            <a:pPr marL="342900" indent="-342900">
              <a:buFontTx/>
              <a:buChar char="-"/>
            </a:pPr>
            <a:r>
              <a:rPr lang="pl-PL" sz="2000" dirty="0"/>
              <a:t>Ich zaletami jest to że bardzo wolno ulegają samo rozładowywaniu i są dosyć </a:t>
            </a:r>
            <a:r>
              <a:rPr lang="pl-PL" sz="2000" dirty="0" smtClean="0"/>
              <a:t>trwałe</a:t>
            </a:r>
          </a:p>
          <a:p>
            <a:pPr marL="342900" indent="-342900">
              <a:buFontTx/>
              <a:buChar char="-"/>
            </a:pPr>
            <a:endParaRPr lang="pl-PL" sz="2000" dirty="0"/>
          </a:p>
          <a:p>
            <a:pPr marL="342900" indent="-342900">
              <a:buFontTx/>
              <a:buChar char="-"/>
            </a:pPr>
            <a:r>
              <a:rPr lang="pl-PL" sz="2000" dirty="0"/>
              <a:t>Ładowanie ogniw powinno być prowadzone zgodnie z notą aplikacyjną dostarczoną przez producenta. Powinien on określić maksymalny prąd ładowanie i napięcie końcowe akumulatora.</a:t>
            </a:r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2563" y="1412776"/>
            <a:ext cx="4121751" cy="43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45517" y="391514"/>
            <a:ext cx="7814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/>
              <a:t>Przetwornica impulsowa </a:t>
            </a:r>
            <a:r>
              <a:rPr lang="pl-PL" sz="3200" b="1" dirty="0" smtClean="0"/>
              <a:t>LTC3114 - Topologia </a:t>
            </a:r>
            <a:r>
              <a:rPr lang="pl-PL" sz="3200" b="1" dirty="0"/>
              <a:t>synchroniczna</a:t>
            </a:r>
            <a:endParaRPr lang="pl-PL" sz="3200" dirty="0"/>
          </a:p>
          <a:p>
            <a:pPr algn="ctr"/>
            <a:endParaRPr lang="pl-PL" sz="3600" dirty="0"/>
          </a:p>
        </p:txBody>
      </p:sp>
      <p:pic>
        <p:nvPicPr>
          <p:cNvPr id="8" name="Obraz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7" y="3807554"/>
            <a:ext cx="3475990" cy="19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Obraz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03" y="3492520"/>
            <a:ext cx="3225800" cy="25184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trzałka w prawo 2"/>
          <p:cNvSpPr/>
          <p:nvPr/>
        </p:nvSpPr>
        <p:spPr>
          <a:xfrm>
            <a:off x="4247657" y="4751725"/>
            <a:ext cx="810255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323528" y="1561065"/>
            <a:ext cx="8236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W klasycznym </a:t>
            </a:r>
            <a:r>
              <a:rPr lang="pl-PL" dirty="0" err="1" smtClean="0"/>
              <a:t>byck</a:t>
            </a:r>
            <a:r>
              <a:rPr lang="pl-PL" dirty="0" smtClean="0"/>
              <a:t> na sprawność wpływa: tranzystor </a:t>
            </a:r>
            <a:r>
              <a:rPr lang="pl-PL" dirty="0"/>
              <a:t>i dioda. Aby zmniejszyć straty z reguły stosuje się tu tranzystor MOSFET (T) i diodę </a:t>
            </a:r>
            <a:r>
              <a:rPr lang="pl-PL" dirty="0" err="1"/>
              <a:t>Schottky’ego</a:t>
            </a:r>
            <a:r>
              <a:rPr lang="pl-PL" dirty="0"/>
              <a:t>(D)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486166" y="2276872"/>
            <a:ext cx="7665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Aby </a:t>
            </a:r>
            <a:r>
              <a:rPr lang="pl-PL" dirty="0"/>
              <a:t>znacząco zredukować straty w tej diodzie, należy ją zastąpić tranzystorem MOSFET. Spadek napięcia na odpowiednio dobranym otwartym tranzystorze jest mniejszy. </a:t>
            </a:r>
          </a:p>
        </p:txBody>
      </p:sp>
    </p:spTree>
    <p:extLst>
      <p:ext uri="{BB962C8B-B14F-4D97-AF65-F5344CB8AC3E}">
        <p14:creationId xmlns:p14="http://schemas.microsoft.com/office/powerpoint/2010/main" val="23299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45517" y="391514"/>
            <a:ext cx="7814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/>
              <a:t>Przetwornica impulsowa </a:t>
            </a:r>
            <a:r>
              <a:rPr lang="pl-PL" sz="3200" b="1" dirty="0" smtClean="0"/>
              <a:t>LTC3114 - Topologia </a:t>
            </a:r>
            <a:r>
              <a:rPr lang="pl-PL" sz="3200" b="1" dirty="0"/>
              <a:t>synchroniczna</a:t>
            </a:r>
            <a:endParaRPr lang="pl-PL" sz="3200" dirty="0"/>
          </a:p>
          <a:p>
            <a:pPr algn="ctr"/>
            <a:endParaRPr lang="pl-PL" sz="3600" dirty="0"/>
          </a:p>
        </p:txBody>
      </p:sp>
      <p:sp>
        <p:nvSpPr>
          <p:cNvPr id="10" name="Prostokąt 9"/>
          <p:cNvSpPr/>
          <p:nvPr/>
        </p:nvSpPr>
        <p:spPr>
          <a:xfrm>
            <a:off x="323528" y="1561065"/>
            <a:ext cx="8236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W trybie </a:t>
            </a:r>
            <a:r>
              <a:rPr lang="pl-PL" dirty="0"/>
              <a:t>obniżającym (</a:t>
            </a:r>
            <a:r>
              <a:rPr lang="pl-PL" dirty="0" err="1"/>
              <a:t>buck</a:t>
            </a:r>
            <a:r>
              <a:rPr lang="pl-PL" dirty="0"/>
              <a:t>) klucz D jest włączony przez cały czas kluczowania z wyłączeniem czasu martwego który jest tu wymuszony (50ns) .Przez ten czas klucz C zostaje włączony i ściąga SW2 do masy naładowując kondensator </a:t>
            </a:r>
            <a:r>
              <a:rPr lang="pl-PL" dirty="0" err="1"/>
              <a:t>bootsrapowy</a:t>
            </a:r>
            <a:r>
              <a:rPr lang="pl-PL" dirty="0"/>
              <a:t>. CBST2. Dzięki temu zasilanie sterownika bramki klucza D jest utrzymane.  Klucze A i B pracują naprzemiennie. </a:t>
            </a:r>
          </a:p>
        </p:txBody>
      </p:sp>
      <p:pic>
        <p:nvPicPr>
          <p:cNvPr id="12" name="Obraz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4784"/>
            <a:ext cx="5244465" cy="316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19621" y="260648"/>
            <a:ext cx="78145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Przetwornica impulsowa </a:t>
            </a:r>
            <a:r>
              <a:rPr lang="pl-PL" sz="2800" b="1" dirty="0" smtClean="0"/>
              <a:t>LTC3114 –</a:t>
            </a:r>
          </a:p>
          <a:p>
            <a:pPr algn="ctr"/>
            <a:r>
              <a:rPr lang="pl-PL" sz="2800" b="1" dirty="0" smtClean="0"/>
              <a:t> </a:t>
            </a:r>
            <a:r>
              <a:rPr lang="pl-PL" sz="2800" b="1" dirty="0" err="1"/>
              <a:t>Average</a:t>
            </a:r>
            <a:r>
              <a:rPr lang="pl-PL" sz="2800" b="1" dirty="0"/>
              <a:t> </a:t>
            </a:r>
            <a:r>
              <a:rPr lang="pl-PL" sz="2800" b="1" dirty="0" err="1"/>
              <a:t>Current</a:t>
            </a:r>
            <a:r>
              <a:rPr lang="pl-PL" sz="2800" b="1" dirty="0"/>
              <a:t> </a:t>
            </a:r>
            <a:r>
              <a:rPr lang="pl-PL" sz="2800" b="1" dirty="0" err="1"/>
              <a:t>Mode</a:t>
            </a:r>
            <a:r>
              <a:rPr lang="pl-PL" sz="2800" b="1" dirty="0"/>
              <a:t> </a:t>
            </a:r>
            <a:r>
              <a:rPr lang="pl-PL" sz="2800" b="1" dirty="0" smtClean="0"/>
              <a:t>Control</a:t>
            </a:r>
            <a:endParaRPr lang="pl-PL" sz="2800" b="1" dirty="0"/>
          </a:p>
          <a:p>
            <a:pPr algn="ctr"/>
            <a:endParaRPr lang="pl-PL" sz="3600" dirty="0"/>
          </a:p>
        </p:txBody>
      </p:sp>
      <p:sp>
        <p:nvSpPr>
          <p:cNvPr id="10" name="Prostokąt 9"/>
          <p:cNvSpPr/>
          <p:nvPr/>
        </p:nvSpPr>
        <p:spPr>
          <a:xfrm>
            <a:off x="297632" y="1014700"/>
            <a:ext cx="82365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- Lepsza kompensacja </a:t>
            </a:r>
            <a:r>
              <a:rPr lang="pl-PL" dirty="0"/>
              <a:t>pętli sprzężenia zwrotnego, </a:t>
            </a:r>
            <a:r>
              <a:rPr lang="pl-PL" dirty="0" smtClean="0"/>
              <a:t>korzystniejsza </a:t>
            </a:r>
            <a:r>
              <a:rPr lang="pl-PL" dirty="0"/>
              <a:t>przy nagłych zmianach obciążenia, poprawia odpowiedź impulsową i zmniejsza stany przejściowe napięcia wyjściowego.</a:t>
            </a:r>
          </a:p>
          <a:p>
            <a:endParaRPr lang="pl-PL" dirty="0" smtClean="0"/>
          </a:p>
          <a:p>
            <a:r>
              <a:rPr lang="pl-PL" dirty="0" smtClean="0"/>
              <a:t>- Wzmacniacz  </a:t>
            </a:r>
            <a:r>
              <a:rPr lang="pl-PL" dirty="0"/>
              <a:t>(VOLTAGE  ERROR AMP) dokonuje pomiaru napięcia wyjściowego  poprzez dzielnik napięcia podłączony do </a:t>
            </a:r>
            <a:r>
              <a:rPr lang="pl-PL" dirty="0" err="1"/>
              <a:t>pinu</a:t>
            </a:r>
            <a:r>
              <a:rPr lang="pl-PL" dirty="0"/>
              <a:t> FB. Aby zapewnić stabilność układu do wyjścia wzmacniacza (pin VC) należy podpiąć zewnętrzną sieć kompensacyjną  złożoną ze elementów CP1, CP2 i RZ.</a:t>
            </a:r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3323024"/>
            <a:ext cx="4464496" cy="35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19621" y="260648"/>
            <a:ext cx="781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Układ pomiaru parametrów </a:t>
            </a:r>
            <a:r>
              <a:rPr lang="pl-PL" sz="2800" b="1" dirty="0" err="1"/>
              <a:t>bateri</a:t>
            </a:r>
            <a:r>
              <a:rPr lang="pl-PL" sz="2800" b="1" dirty="0"/>
              <a:t> DS2782 (ang. </a:t>
            </a:r>
            <a:r>
              <a:rPr lang="pl-PL" sz="2800" b="1" dirty="0" err="1"/>
              <a:t>fuel</a:t>
            </a:r>
            <a:r>
              <a:rPr lang="pl-PL" sz="2800" b="1" dirty="0"/>
              <a:t> </a:t>
            </a:r>
            <a:r>
              <a:rPr lang="pl-PL" sz="2800" b="1" dirty="0" err="1"/>
              <a:t>gauge</a:t>
            </a:r>
            <a:r>
              <a:rPr lang="pl-PL" sz="2800" b="1" dirty="0"/>
              <a:t>)</a:t>
            </a:r>
            <a:endParaRPr lang="pl-PL" sz="2800" dirty="0"/>
          </a:p>
        </p:txBody>
      </p:sp>
      <p:pic>
        <p:nvPicPr>
          <p:cNvPr id="8" name="Obraz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2404" y="3569692"/>
            <a:ext cx="4643652" cy="2811636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432405" y="1484784"/>
            <a:ext cx="82365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 smtClean="0"/>
              <a:t>Monitoruje parametry </a:t>
            </a:r>
            <a:r>
              <a:rPr lang="pl-PL" dirty="0"/>
              <a:t>ogniwa takie jak napięcie, prąd oraz estymuje pojemność ogniwa</a:t>
            </a:r>
            <a:r>
              <a:rPr lang="pl-PL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Wewnętrzny przetwornik A/C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Zintegrowany pomiar temperatury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Pomiar prądu na rezystorze pomiarowym R6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Komunikacja po I2C</a:t>
            </a:r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448" y="3239110"/>
            <a:ext cx="3677194" cy="262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0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19621" y="260648"/>
            <a:ext cx="7814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Układ</a:t>
            </a:r>
            <a:r>
              <a:rPr lang="en-US" sz="2800" b="1" dirty="0"/>
              <a:t> </a:t>
            </a:r>
            <a:r>
              <a:rPr lang="en-US" sz="2800" b="1" dirty="0" err="1"/>
              <a:t>fotorezystorów</a:t>
            </a:r>
            <a:endParaRPr lang="pl-PL" sz="2800" dirty="0"/>
          </a:p>
        </p:txBody>
      </p:sp>
      <p:sp>
        <p:nvSpPr>
          <p:cNvPr id="9" name="Prostokąt 8"/>
          <p:cNvSpPr/>
          <p:nvPr/>
        </p:nvSpPr>
        <p:spPr>
          <a:xfrm>
            <a:off x="461253" y="1302926"/>
            <a:ext cx="82365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czujniki </a:t>
            </a:r>
            <a:r>
              <a:rPr lang="pl-PL" dirty="0" smtClean="0"/>
              <a:t>światła: dwa </a:t>
            </a:r>
            <a:r>
              <a:rPr lang="pl-PL" dirty="0"/>
              <a:t>fotorezystory o rezystancji  50k</a:t>
            </a:r>
            <a:r>
              <a:rPr lang="en-US" dirty="0"/>
              <a:t>Ω 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 smtClean="0"/>
              <a:t>MAX6129 – VREF 2,5V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Mała wydajność dzielnika – powód zastosowania wtórnika na wzmacniaczu AD8606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Offset 75uV, </a:t>
            </a:r>
            <a:r>
              <a:rPr lang="pl-PL" dirty="0" err="1" smtClean="0"/>
              <a:t>Ibias</a:t>
            </a:r>
            <a:r>
              <a:rPr lang="pl-PL" dirty="0" smtClean="0"/>
              <a:t>=50pA, </a:t>
            </a:r>
            <a:r>
              <a:rPr lang="pl-PL" dirty="0" err="1" smtClean="0"/>
              <a:t>Rail</a:t>
            </a:r>
            <a:r>
              <a:rPr lang="pl-PL" dirty="0" smtClean="0"/>
              <a:t>-To-</a:t>
            </a:r>
            <a:r>
              <a:rPr lang="pl-PL" dirty="0" err="1" smtClean="0"/>
              <a:t>Rail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 smtClean="0"/>
              <a:t>Pobór prądu całości – ok. 1mA</a:t>
            </a:r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pic>
        <p:nvPicPr>
          <p:cNvPr id="6" name="Obraz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708920"/>
            <a:ext cx="6336704" cy="37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19621" y="260648"/>
            <a:ext cx="7814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Mostek H</a:t>
            </a:r>
            <a:endParaRPr lang="pl-PL" sz="2800" dirty="0"/>
          </a:p>
        </p:txBody>
      </p:sp>
      <p:sp>
        <p:nvSpPr>
          <p:cNvPr id="9" name="Prostokąt 8"/>
          <p:cNvSpPr/>
          <p:nvPr/>
        </p:nvSpPr>
        <p:spPr>
          <a:xfrm>
            <a:off x="508626" y="1124744"/>
            <a:ext cx="8236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Układ AP2301 to tranzystor P-MOSFET natomiast AP2302 to tranzystor N-MOSFET</a:t>
            </a:r>
            <a:r>
              <a:rPr lang="pl-PL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R</a:t>
            </a:r>
            <a:r>
              <a:rPr lang="pl-PL" baseline="-25000" dirty="0" smtClean="0"/>
              <a:t>DS(ON</a:t>
            </a:r>
            <a:r>
              <a:rPr lang="pl-PL" baseline="-25000" dirty="0"/>
              <a:t>)</a:t>
            </a:r>
            <a:r>
              <a:rPr lang="pl-PL" dirty="0"/>
              <a:t> na poziomie </a:t>
            </a:r>
            <a:r>
              <a:rPr lang="pl-PL" dirty="0" smtClean="0"/>
              <a:t>42mR</a:t>
            </a:r>
            <a:r>
              <a:rPr lang="pl-PL" dirty="0"/>
              <a:t> </a:t>
            </a:r>
            <a:r>
              <a:rPr lang="pl-PL" dirty="0" smtClean="0"/>
              <a:t>przy </a:t>
            </a:r>
            <a:r>
              <a:rPr lang="pl-PL" dirty="0" err="1" smtClean="0"/>
              <a:t>Vgs</a:t>
            </a:r>
            <a:r>
              <a:rPr lang="pl-PL" dirty="0" smtClean="0"/>
              <a:t>=2,3V (</a:t>
            </a:r>
            <a:r>
              <a:rPr lang="pl-PL" dirty="0" err="1" smtClean="0"/>
              <a:t>Logic</a:t>
            </a:r>
            <a:r>
              <a:rPr lang="pl-PL" dirty="0" smtClean="0"/>
              <a:t> Level)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Programowe i hardwarowe zabezpieczenie przed zwarciem w gałęzi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Tranzystory T1 oraz T2 jako drivery </a:t>
            </a:r>
            <a:r>
              <a:rPr lang="pl-PL" dirty="0" err="1" smtClean="0"/>
              <a:t>Mosfetów</a:t>
            </a:r>
            <a:endParaRPr lang="pl-PL" dirty="0" smtClean="0"/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433393" cy="42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http://img07.allegroimg.pl/photos/oryginal/41/78/57/79/417857797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11" y="1305632"/>
            <a:ext cx="5575081" cy="424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ole tekstowe 6"/>
          <p:cNvSpPr txBox="1"/>
          <p:nvPr/>
        </p:nvSpPr>
        <p:spPr>
          <a:xfrm>
            <a:off x="899592" y="260648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silnik krokowy</a:t>
            </a:r>
            <a:endParaRPr lang="pl-PL" sz="3600" b="1" dirty="0"/>
          </a:p>
        </p:txBody>
      </p:sp>
      <p:sp>
        <p:nvSpPr>
          <p:cNvPr id="5" name="Prostokąt 4"/>
          <p:cNvSpPr/>
          <p:nvPr/>
        </p:nvSpPr>
        <p:spPr>
          <a:xfrm>
            <a:off x="650481" y="5551197"/>
            <a:ext cx="536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Zastosowany silnik  103H7123-0666 firmy SANYO DENKI 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6372200" y="1340768"/>
            <a:ext cx="26810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Dane </a:t>
            </a:r>
            <a:r>
              <a:rPr lang="pl-PL" b="1" dirty="0" smtClean="0"/>
              <a:t>techniczne </a:t>
            </a:r>
          </a:p>
          <a:p>
            <a:r>
              <a:rPr lang="pl-PL" b="1" dirty="0" smtClean="0"/>
              <a:t>(praca jako silnik)</a:t>
            </a:r>
          </a:p>
          <a:p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smtClean="0"/>
              <a:t>prąd </a:t>
            </a:r>
            <a:r>
              <a:rPr lang="pl-PL" dirty="0"/>
              <a:t>2,5 </a:t>
            </a:r>
            <a:r>
              <a:rPr lang="pl-PL" dirty="0" smtClean="0"/>
              <a:t>A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napięcie 2,1V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smtClean="0"/>
              <a:t>1,8 step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wyprowadzenie </a:t>
            </a:r>
            <a:r>
              <a:rPr lang="pl-PL" dirty="0"/>
              <a:t>6 prz</a:t>
            </a:r>
            <a:r>
              <a:rPr lang="pl-PL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długość </a:t>
            </a:r>
            <a:r>
              <a:rPr lang="pl-PL" dirty="0"/>
              <a:t>korpusu 53 </a:t>
            </a:r>
            <a:r>
              <a:rPr lang="pl-PL" dirty="0" smtClean="0"/>
              <a:t>mm</a:t>
            </a:r>
          </a:p>
          <a:p>
            <a:pPr marL="285750" indent="-285750">
              <a:buFontTx/>
              <a:buChar char="-"/>
            </a:pPr>
            <a:r>
              <a:rPr lang="pl-PL" dirty="0" err="1" smtClean="0"/>
              <a:t>szer</a:t>
            </a:r>
            <a:r>
              <a:rPr lang="pl-PL" dirty="0" smtClean="0"/>
              <a:t>/</a:t>
            </a:r>
            <a:r>
              <a:rPr lang="pl-PL" dirty="0" err="1" smtClean="0"/>
              <a:t>wys</a:t>
            </a:r>
            <a:r>
              <a:rPr lang="pl-PL" dirty="0" smtClean="0"/>
              <a:t>  </a:t>
            </a:r>
            <a:r>
              <a:rPr lang="pl-PL" dirty="0"/>
              <a:t>56 </a:t>
            </a:r>
            <a:r>
              <a:rPr lang="pl-PL" dirty="0" smtClean="0"/>
              <a:t>mm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długość </a:t>
            </a:r>
            <a:r>
              <a:rPr lang="pl-PL" dirty="0"/>
              <a:t>całości 78 </a:t>
            </a:r>
            <a:r>
              <a:rPr lang="pl-PL" dirty="0" smtClean="0"/>
              <a:t>mm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średnica </a:t>
            </a:r>
            <a:r>
              <a:rPr lang="pl-PL" dirty="0"/>
              <a:t>osi 6 </a:t>
            </a:r>
            <a:r>
              <a:rPr lang="pl-PL" dirty="0" smtClean="0"/>
              <a:t>mm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średnica </a:t>
            </a:r>
            <a:r>
              <a:rPr lang="pl-PL" dirty="0"/>
              <a:t>zębatki  15 </a:t>
            </a:r>
            <a:r>
              <a:rPr lang="pl-PL" dirty="0" smtClean="0"/>
              <a:t>mm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waga </a:t>
            </a:r>
            <a:r>
              <a:rPr lang="pl-PL" dirty="0"/>
              <a:t>0,72 </a:t>
            </a:r>
            <a:r>
              <a:rPr lang="pl-PL" dirty="0" smtClean="0"/>
              <a:t>kg</a:t>
            </a:r>
          </a:p>
          <a:p>
            <a:pPr marL="285750" indent="-28575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49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5" y="1298613"/>
            <a:ext cx="5038948" cy="379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899592" y="260648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budowa silnika</a:t>
            </a:r>
            <a:endParaRPr lang="pl-PL" sz="3600" b="1" dirty="0"/>
          </a:p>
        </p:txBody>
      </p:sp>
      <p:pic>
        <p:nvPicPr>
          <p:cNvPr id="7" name="Obraz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24" y="1938429"/>
            <a:ext cx="3688069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rostokąt 7"/>
          <p:cNvSpPr/>
          <p:nvPr/>
        </p:nvSpPr>
        <p:spPr>
          <a:xfrm>
            <a:off x="255561" y="5393653"/>
            <a:ext cx="4446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Budowa wewnętrzna silnika krokowego</a:t>
            </a:r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5370967" y="5090974"/>
            <a:ext cx="3553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Układ połączenia zastosowanego </a:t>
            </a:r>
            <a:endParaRPr lang="pl-PL" dirty="0" smtClean="0"/>
          </a:p>
          <a:p>
            <a:r>
              <a:rPr lang="pl-PL" dirty="0" smtClean="0"/>
              <a:t>silnika </a:t>
            </a:r>
            <a:r>
              <a:rPr lang="pl-PL" dirty="0"/>
              <a:t>krokowego 6-przewodowego</a:t>
            </a:r>
          </a:p>
        </p:txBody>
      </p:sp>
    </p:spTree>
    <p:extLst>
      <p:ext uri="{BB962C8B-B14F-4D97-AF65-F5344CB8AC3E}">
        <p14:creationId xmlns:p14="http://schemas.microsoft.com/office/powerpoint/2010/main" val="26954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2933832"/>
            <a:ext cx="2376264" cy="3838969"/>
          </a:xfrm>
          <a:prstGeom prst="rect">
            <a:avLst/>
          </a:prstGeom>
        </p:spPr>
      </p:pic>
      <p:pic>
        <p:nvPicPr>
          <p:cNvPr id="12" name="Obraz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108340" y="3016115"/>
            <a:ext cx="2743953" cy="3456384"/>
          </a:xfrm>
          <a:prstGeom prst="rect">
            <a:avLst/>
          </a:prstGeom>
        </p:spPr>
      </p:pic>
      <p:sp>
        <p:nvSpPr>
          <p:cNvPr id="13" name="pole tekstowe 12"/>
          <p:cNvSpPr txBox="1"/>
          <p:nvPr/>
        </p:nvSpPr>
        <p:spPr>
          <a:xfrm>
            <a:off x="933926" y="423773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układ prostowniczy</a:t>
            </a:r>
            <a:endParaRPr lang="pl-PL" sz="3600" b="1" dirty="0"/>
          </a:p>
        </p:txBody>
      </p:sp>
      <p:sp>
        <p:nvSpPr>
          <p:cNvPr id="6" name="pole tekstowe 5"/>
          <p:cNvSpPr txBox="1"/>
          <p:nvPr/>
        </p:nvSpPr>
        <p:spPr>
          <a:xfrm>
            <a:off x="683569" y="1070104"/>
            <a:ext cx="8064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- Dwa trójfazowe mostki prostownicze połączone w szereg</a:t>
            </a:r>
          </a:p>
          <a:p>
            <a:r>
              <a:rPr lang="pl-PL" dirty="0" smtClean="0"/>
              <a:t>- Zastosowane diody </a:t>
            </a:r>
            <a:r>
              <a:rPr lang="pl-PL" dirty="0" err="1" smtClean="0"/>
              <a:t>Schottkiego</a:t>
            </a:r>
            <a:r>
              <a:rPr lang="pl-PL" dirty="0" smtClean="0"/>
              <a:t> 1N5819 dla zaoszczędzenia strat mocy oraz niskiego spadku napięcia</a:t>
            </a:r>
          </a:p>
          <a:p>
            <a:endParaRPr lang="pl-PL" dirty="0" smtClean="0"/>
          </a:p>
          <a:p>
            <a:r>
              <a:rPr lang="pl-PL" dirty="0" smtClean="0"/>
              <a:t>Wybrane dane techniczne diody</a:t>
            </a:r>
            <a:endParaRPr lang="pl-PL" dirty="0"/>
          </a:p>
          <a:p>
            <a:r>
              <a:rPr lang="pl-PL" dirty="0" smtClean="0"/>
              <a:t>1N5819: VRRM: 40V, IF(</a:t>
            </a:r>
            <a:r>
              <a:rPr lang="pl-PL" dirty="0" err="1" smtClean="0"/>
              <a:t>av</a:t>
            </a:r>
            <a:r>
              <a:rPr lang="pl-PL" dirty="0" smtClean="0"/>
              <a:t>): 1A, VF: ok. 0.43V @ 500mA</a:t>
            </a:r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-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498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683567" y="260648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sprzęgło</a:t>
            </a:r>
            <a:endParaRPr lang="pl-PL" sz="3600" b="1" dirty="0"/>
          </a:p>
        </p:txBody>
      </p:sp>
      <p:pic>
        <p:nvPicPr>
          <p:cNvPr id="9" name="Obraz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96162"/>
            <a:ext cx="5904656" cy="44210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 1"/>
          <p:cNvSpPr/>
          <p:nvPr/>
        </p:nvSpPr>
        <p:spPr>
          <a:xfrm>
            <a:off x="755576" y="5517232"/>
            <a:ext cx="7814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Aby nie przenosić nie potrzebnych sił parcia oraz  sił poziomych na wirnik silnika zostały zastosowane dodatkowe dwa łożyska kulowe. Siły te mogły by spowodować uszkodzenie delikatnych łożysk silnika krokowego.</a:t>
            </a:r>
          </a:p>
        </p:txBody>
      </p:sp>
    </p:spTree>
    <p:extLst>
      <p:ext uri="{BB962C8B-B14F-4D97-AF65-F5344CB8AC3E}">
        <p14:creationId xmlns:p14="http://schemas.microsoft.com/office/powerpoint/2010/main" val="21238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5575" y="46253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łopaty, ster tylny</a:t>
            </a:r>
            <a:endParaRPr lang="pl-PL" sz="3600" b="1" dirty="0"/>
          </a:p>
        </p:txBody>
      </p:sp>
      <p:pic>
        <p:nvPicPr>
          <p:cNvPr id="3" name="Obraz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165067"/>
            <a:ext cx="4968551" cy="4568189"/>
          </a:xfrm>
          <a:prstGeom prst="rect">
            <a:avLst/>
          </a:prstGeom>
        </p:spPr>
      </p:pic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4606460" y="2633793"/>
            <a:ext cx="522351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5575" y="260648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Turbina wiatrowa – </a:t>
            </a:r>
            <a:r>
              <a:rPr lang="pl-PL" sz="3600" b="1" dirty="0" smtClean="0"/>
              <a:t>pierścień ślizgowy</a:t>
            </a:r>
            <a:endParaRPr lang="pl-PL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06" y="928931"/>
            <a:ext cx="5307429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7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752854" y="404664"/>
            <a:ext cx="781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/>
              <a:t>Panel fotowoltaiczny</a:t>
            </a:r>
            <a:endParaRPr lang="pl-PL" sz="3600" b="1" dirty="0"/>
          </a:p>
        </p:txBody>
      </p:sp>
      <p:pic>
        <p:nvPicPr>
          <p:cNvPr id="5" name="Obraz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6" y="1196752"/>
            <a:ext cx="3591090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ole tekstowe 1"/>
          <p:cNvSpPr txBox="1"/>
          <p:nvPr/>
        </p:nvSpPr>
        <p:spPr>
          <a:xfrm>
            <a:off x="4660122" y="1196752"/>
            <a:ext cx="38003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2000" b="1" dirty="0" smtClean="0"/>
              <a:t>Polikrystaliczny</a:t>
            </a:r>
          </a:p>
          <a:p>
            <a:pPr marL="285750" indent="-285750">
              <a:buFontTx/>
              <a:buChar char="-"/>
            </a:pPr>
            <a:endParaRPr lang="pl-PL" sz="2000" b="1" dirty="0" smtClean="0"/>
          </a:p>
          <a:p>
            <a:pPr marL="285750" indent="-285750">
              <a:buFontTx/>
              <a:buChar char="-"/>
            </a:pPr>
            <a:r>
              <a:rPr lang="pl-PL" sz="2000" b="1" dirty="0" smtClean="0"/>
              <a:t>Tak naprawdę to ogniwo zawiera 12 małych ogniw połączonych w szereg (jedno ogniwo po 0.5V) co daje razem 6V</a:t>
            </a:r>
          </a:p>
          <a:p>
            <a:pPr marL="285750" indent="-285750">
              <a:buFontTx/>
              <a:buChar char="-"/>
            </a:pPr>
            <a:endParaRPr lang="pl-PL" sz="2000" b="1" dirty="0" smtClean="0"/>
          </a:p>
          <a:p>
            <a:pPr marL="285750" indent="-285750">
              <a:buFontTx/>
              <a:buChar char="-"/>
            </a:pPr>
            <a:r>
              <a:rPr lang="pl-PL" sz="2000" b="1" dirty="0" smtClean="0"/>
              <a:t>Wymiary 136x110x3mm</a:t>
            </a:r>
          </a:p>
          <a:p>
            <a:pPr marL="285750" indent="-285750">
              <a:buFontTx/>
              <a:buChar char="-"/>
            </a:pPr>
            <a:endParaRPr lang="pl-PL" sz="2000" b="1" dirty="0" smtClean="0"/>
          </a:p>
          <a:p>
            <a:pPr marL="285750" indent="-285750">
              <a:buFontTx/>
              <a:buChar char="-"/>
            </a:pPr>
            <a:r>
              <a:rPr lang="pl-PL" sz="2000" b="1" dirty="0" smtClean="0"/>
              <a:t>W stanie otwarcia: 6V</a:t>
            </a:r>
          </a:p>
          <a:p>
            <a:pPr marL="285750" indent="-285750">
              <a:buFontTx/>
              <a:buChar char="-"/>
            </a:pPr>
            <a:endParaRPr lang="pl-PL" sz="2000" b="1" dirty="0" smtClean="0"/>
          </a:p>
          <a:p>
            <a:pPr marL="285750" indent="-285750">
              <a:buFontTx/>
              <a:buChar char="-"/>
            </a:pPr>
            <a:r>
              <a:rPr lang="pl-PL" sz="2000" b="1" dirty="0" smtClean="0"/>
              <a:t>W stanie zwarcia: 300mA</a:t>
            </a:r>
          </a:p>
          <a:p>
            <a:pPr marL="285750" indent="-285750">
              <a:buFontTx/>
              <a:buChar char="-"/>
            </a:pPr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10245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627</TotalTime>
  <Words>1011</Words>
  <Application>Microsoft Office PowerPoint</Application>
  <PresentationFormat>Pokaz na ekranie (4:3)</PresentationFormat>
  <Paragraphs>158</Paragraphs>
  <Slides>28</Slides>
  <Notes>0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0" baseType="lpstr">
      <vt:lpstr>Motyw pakietu Office</vt:lpstr>
      <vt:lpstr>Obraz - mapa bitowa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senio</dc:creator>
  <cp:lastModifiedBy>senio</cp:lastModifiedBy>
  <cp:revision>29</cp:revision>
  <dcterms:created xsi:type="dcterms:W3CDTF">2014-05-20T14:44:05Z</dcterms:created>
  <dcterms:modified xsi:type="dcterms:W3CDTF">2015-03-16T16:07:37Z</dcterms:modified>
</cp:coreProperties>
</file>